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00" b="1" i="0" u="none" strike="noStrike" kern="1200" cap="all" spc="12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ru-RU" sz="20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количество</a:t>
            </a:r>
            <a:r>
              <a:rPr lang="ru-RU" sz="2000" b="1" baseline="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СПТ, оформленных </a:t>
            </a:r>
            <a:r>
              <a:rPr lang="ru-RU" sz="2000" b="1" baseline="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000" b="1" baseline="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000" b="1" baseline="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ТПП </a:t>
            </a:r>
            <a:r>
              <a:rPr lang="ru-RU" sz="2000" b="1" baseline="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камчатского края в 2022-2024 гг.</a:t>
            </a:r>
            <a:endParaRPr lang="ru-RU" sz="20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1" i="0" u="none" strike="noStrike" kern="1200" cap="all" spc="120" normalizeH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bar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500" b="1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3"/>
                <c:pt idx="0">
                  <c:v>2022 год</c:v>
                </c:pt>
                <c:pt idx="1">
                  <c:v>2023 год</c:v>
                </c:pt>
                <c:pt idx="2">
                  <c:v>2024 год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1413</c:v>
                </c:pt>
                <c:pt idx="1">
                  <c:v>1415</c:v>
                </c:pt>
                <c:pt idx="2">
                  <c:v>1482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EF4-46F5-93CE-8183FC9AD224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Столбец1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800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3"/>
                <c:pt idx="0">
                  <c:v>2022 год</c:v>
                </c:pt>
                <c:pt idx="1">
                  <c:v>2023 год</c:v>
                </c:pt>
                <c:pt idx="2">
                  <c:v>2024 год</c:v>
                </c:pt>
              </c:strCache>
            </c:strRef>
          </c:cat>
          <c:val>
            <c:numRef>
              <c:f>Лист1!$C$2:$C$5</c:f>
              <c:numCache>
                <c:formatCode>General</c:formatCode>
                <c:ptCount val="4"/>
              </c:numCache>
            </c:numRef>
          </c:val>
          <c:extLst>
            <c:ext xmlns:c16="http://schemas.microsoft.com/office/drawing/2014/chart" uri="{C3380CC4-5D6E-409C-BE32-E72D297353CC}">
              <c16:uniqueId val="{00000001-DEF4-46F5-93CE-8183FC9AD224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Столбец2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800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3"/>
                <c:pt idx="0">
                  <c:v>2022 год</c:v>
                </c:pt>
                <c:pt idx="1">
                  <c:v>2023 год</c:v>
                </c:pt>
                <c:pt idx="2">
                  <c:v>2024 год</c:v>
                </c:pt>
              </c:strCache>
            </c:strRef>
          </c:cat>
          <c:val>
            <c:numRef>
              <c:f>Лист1!$D$2:$D$5</c:f>
              <c:numCache>
                <c:formatCode>General</c:formatCode>
                <c:ptCount val="4"/>
              </c:numCache>
            </c:numRef>
          </c:val>
          <c:extLst>
            <c:ext xmlns:c16="http://schemas.microsoft.com/office/drawing/2014/chart" uri="{C3380CC4-5D6E-409C-BE32-E72D297353CC}">
              <c16:uniqueId val="{00000002-DEF4-46F5-93CE-8183FC9AD224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79"/>
        <c:shape val="box"/>
        <c:axId val="2124088992"/>
        <c:axId val="2124089408"/>
        <c:axId val="0"/>
      </c:bar3DChart>
      <c:catAx>
        <c:axId val="212408899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1" i="0" u="none" strike="noStrike" kern="1200" cap="all" spc="120" normalizeH="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2124089408"/>
        <c:crosses val="autoZero"/>
        <c:auto val="1"/>
        <c:lblAlgn val="ctr"/>
        <c:lblOffset val="100"/>
        <c:noMultiLvlLbl val="0"/>
      </c:catAx>
      <c:valAx>
        <c:axId val="2124089408"/>
        <c:scaling>
          <c:orientation val="minMax"/>
        </c:scaling>
        <c:delete val="1"/>
        <c:axPos val="b"/>
        <c:numFmt formatCode="General" sourceLinked="1"/>
        <c:majorTickMark val="none"/>
        <c:minorTickMark val="none"/>
        <c:tickLblPos val="nextTo"/>
        <c:crossAx val="2124088992"/>
        <c:crosses val="autoZero"/>
        <c:crossBetween val="between"/>
      </c:valAx>
      <c:spPr>
        <a:solidFill>
          <a:schemeClr val="accent6">
            <a:lumMod val="60000"/>
            <a:lumOff val="40000"/>
          </a:schemeClr>
        </a:solidFill>
        <a:ln>
          <a:solidFill>
            <a:schemeClr val="accent6">
              <a:lumMod val="60000"/>
              <a:lumOff val="40000"/>
            </a:schemeClr>
          </a:solidFill>
        </a:ln>
        <a:effectLst/>
      </c:spPr>
    </c:plotArea>
    <c:plotVisOnly val="1"/>
    <c:dispBlanksAs val="gap"/>
    <c:showDLblsOverMax val="0"/>
  </c:chart>
  <c:spPr>
    <a:solidFill>
      <a:schemeClr val="accent6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5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25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Количество сертификатов страны происхождения товара, оформленных ТПП Камчатского края </a:t>
            </a:r>
            <a:br>
              <a:rPr lang="ru-RU" sz="25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5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2022-2024 гг. (поквартально)</a:t>
            </a:r>
          </a:p>
        </c:rich>
      </c:tx>
      <c:layout>
        <c:manualLayout>
          <c:xMode val="edge"/>
          <c:yMode val="edge"/>
          <c:x val="0.11982030772302432"/>
          <c:y val="2.0779220779220779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500" b="1" i="0" u="none" strike="noStrike" kern="1200" baseline="0">
              <a:solidFill>
                <a:schemeClr val="tx1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ndar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2022 год</c:v>
                </c:pt>
              </c:strCache>
            </c:strRef>
          </c:tx>
          <c:spPr>
            <a:gradFill rotWithShape="1">
              <a:gsLst>
                <a:gs pos="0">
                  <a:schemeClr val="accent6">
                    <a:satMod val="103000"/>
                    <a:lumMod val="102000"/>
                    <a:tint val="94000"/>
                  </a:schemeClr>
                </a:gs>
                <a:gs pos="50000">
                  <a:schemeClr val="accent6">
                    <a:satMod val="110000"/>
                    <a:lumMod val="100000"/>
                    <a:shade val="100000"/>
                  </a:schemeClr>
                </a:gs>
                <a:gs pos="100000">
                  <a:schemeClr val="accent6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4"/>
                <c:pt idx="0">
                  <c:v>I квартал</c:v>
                </c:pt>
                <c:pt idx="1">
                  <c:v>II квартал</c:v>
                </c:pt>
                <c:pt idx="2">
                  <c:v>III квартал</c:v>
                </c:pt>
                <c:pt idx="3">
                  <c:v>IV квартал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311</c:v>
                </c:pt>
                <c:pt idx="1">
                  <c:v>599</c:v>
                </c:pt>
                <c:pt idx="2">
                  <c:v>313</c:v>
                </c:pt>
                <c:pt idx="3">
                  <c:v>190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707-41DA-8CDD-89AC9A21A98A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2023 год</c:v>
                </c:pt>
              </c:strCache>
            </c:strRef>
          </c:tx>
          <c:spPr>
            <a:gradFill rotWithShape="1">
              <a:gsLst>
                <a:gs pos="0">
                  <a:schemeClr val="accent5">
                    <a:satMod val="103000"/>
                    <a:lumMod val="102000"/>
                    <a:tint val="94000"/>
                  </a:schemeClr>
                </a:gs>
                <a:gs pos="50000">
                  <a:schemeClr val="accent5">
                    <a:satMod val="110000"/>
                    <a:lumMod val="100000"/>
                    <a:shade val="100000"/>
                  </a:schemeClr>
                </a:gs>
                <a:gs pos="100000">
                  <a:schemeClr val="accent5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  <a:sp3d/>
          </c:spPr>
          <c:invertIfNegative val="0"/>
          <c:dLbls>
            <c:dLbl>
              <c:idx val="1"/>
              <c:layout>
                <c:manualLayout>
                  <c:x val="1.7909928922613772E-2"/>
                  <c:y val="-4.3703902276698006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3-8707-41DA-8CDD-89AC9A21A98A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4"/>
                <c:pt idx="0">
                  <c:v>I квартал</c:v>
                </c:pt>
                <c:pt idx="1">
                  <c:v>II квартал</c:v>
                </c:pt>
                <c:pt idx="2">
                  <c:v>III квартал</c:v>
                </c:pt>
                <c:pt idx="3">
                  <c:v>IV квартал</c:v>
                </c:pt>
              </c:strCache>
            </c:strRef>
          </c:cat>
          <c:val>
            <c:numRef>
              <c:f>Лист1!$C$2:$C$5</c:f>
              <c:numCache>
                <c:formatCode>General</c:formatCode>
                <c:ptCount val="4"/>
                <c:pt idx="0">
                  <c:v>389</c:v>
                </c:pt>
                <c:pt idx="1">
                  <c:v>405</c:v>
                </c:pt>
                <c:pt idx="2">
                  <c:v>337</c:v>
                </c:pt>
                <c:pt idx="3">
                  <c:v>284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8707-41DA-8CDD-89AC9A21A98A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2024 год</c:v>
                </c:pt>
              </c:strCache>
            </c:strRef>
          </c:tx>
          <c:spPr>
            <a:gradFill rotWithShape="1">
              <a:gsLst>
                <a:gs pos="0">
                  <a:schemeClr val="accent4">
                    <a:satMod val="103000"/>
                    <a:lumMod val="102000"/>
                    <a:tint val="94000"/>
                  </a:schemeClr>
                </a:gs>
                <a:gs pos="50000">
                  <a:schemeClr val="accent4">
                    <a:satMod val="110000"/>
                    <a:lumMod val="100000"/>
                    <a:shade val="100000"/>
                  </a:schemeClr>
                </a:gs>
                <a:gs pos="100000">
                  <a:schemeClr val="accent4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4"/>
                <c:pt idx="0">
                  <c:v>I квартал</c:v>
                </c:pt>
                <c:pt idx="1">
                  <c:v>II квартал</c:v>
                </c:pt>
                <c:pt idx="2">
                  <c:v>III квартал</c:v>
                </c:pt>
                <c:pt idx="3">
                  <c:v>IV квартал</c:v>
                </c:pt>
              </c:strCache>
            </c:strRef>
          </c:cat>
          <c:val>
            <c:numRef>
              <c:f>Лист1!$D$2:$D$5</c:f>
              <c:numCache>
                <c:formatCode>General</c:formatCode>
                <c:ptCount val="4"/>
                <c:pt idx="0">
                  <c:v>314</c:v>
                </c:pt>
                <c:pt idx="1">
                  <c:v>508</c:v>
                </c:pt>
                <c:pt idx="2">
                  <c:v>313</c:v>
                </c:pt>
                <c:pt idx="3">
                  <c:v>347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8707-41DA-8CDD-89AC9A21A98A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559110831"/>
        <c:axId val="559116655"/>
        <c:axId val="1916567231"/>
      </c:bar3DChart>
      <c:catAx>
        <c:axId val="55911083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559116655"/>
        <c:crosses val="autoZero"/>
        <c:auto val="1"/>
        <c:lblAlgn val="ctr"/>
        <c:lblOffset val="100"/>
        <c:noMultiLvlLbl val="0"/>
      </c:catAx>
      <c:valAx>
        <c:axId val="55911665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5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559110831"/>
        <c:crosses val="autoZero"/>
        <c:crossBetween val="between"/>
      </c:valAx>
      <c:serAx>
        <c:axId val="1916567231"/>
        <c:scaling>
          <c:orientation val="minMax"/>
        </c:scaling>
        <c:delete val="0"/>
        <c:axPos val="b"/>
        <c:majorTickMark val="none"/>
        <c:minorTickMark val="none"/>
        <c:tickLblPos val="nextTo"/>
        <c:spPr>
          <a:noFill/>
          <a:ln w="12700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559116655"/>
        <c:crosses val="autoZero"/>
      </c:serAx>
      <c:spPr>
        <a:noFill/>
        <a:ln>
          <a:noFill/>
        </a:ln>
        <a:effectLst/>
      </c:spPr>
    </c:plotArea>
    <c:plotVisOnly val="1"/>
    <c:dispBlanksAs val="gap"/>
    <c:showDLblsOverMax val="0"/>
  </c:chart>
  <c:spPr>
    <a:solidFill>
      <a:schemeClr val="tx2">
        <a:lumMod val="20000"/>
        <a:lumOff val="80000"/>
      </a:schemeClr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cap="all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pPr>
            <a:r>
              <a:rPr lang="ru-RU" b="1"/>
              <a:t>ТОП-3 организаций-декларантов, получающих СПТ </a:t>
            </a:r>
            <a:br>
              <a:rPr lang="ru-RU" b="1"/>
            </a:br>
            <a:r>
              <a:rPr lang="ru-RU" b="1"/>
              <a:t>в ТПП Камчатского края 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cap="all" baseline="0">
              <a:solidFill>
                <a:schemeClr val="lt1"/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solidFill>
          <a:schemeClr val="bg2">
            <a:lumMod val="75000"/>
            <a:alpha val="27000"/>
          </a:schemeClr>
        </a:solidFill>
        <a:ln>
          <a:noFill/>
        </a:ln>
        <a:effectLst/>
        <a:sp3d/>
      </c:spPr>
    </c:floor>
    <c:sideWall>
      <c:thickness val="0"/>
      <c:spPr>
        <a:solidFill>
          <a:schemeClr val="accent1">
            <a:lumMod val="40000"/>
            <a:lumOff val="60000"/>
          </a:schemeClr>
        </a:solidFill>
        <a:ln>
          <a:noFill/>
        </a:ln>
        <a:effectLst/>
        <a:sp3d/>
      </c:spPr>
    </c:sideWall>
    <c:backWall>
      <c:thickness val="0"/>
      <c:spPr>
        <a:solidFill>
          <a:schemeClr val="accent1">
            <a:lumMod val="40000"/>
            <a:lumOff val="60000"/>
          </a:schemeClr>
        </a:solidFill>
        <a:ln>
          <a:noFill/>
        </a:ln>
        <a:effectLst/>
        <a:sp3d/>
      </c:spPr>
    </c:backWall>
    <c:plotArea>
      <c:layout/>
      <c:bar3DChart>
        <c:barDir val="col"/>
        <c:grouping val="standar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2022 г.</c:v>
                </c:pt>
              </c:strCache>
            </c:strRef>
          </c:tx>
          <c:spPr>
            <a:solidFill>
              <a:schemeClr val="accent6">
                <a:alpha val="88000"/>
              </a:schemeClr>
            </a:solidFill>
            <a:ln>
              <a:solidFill>
                <a:schemeClr val="accent6">
                  <a:lumMod val="50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flat">
              <a:contourClr>
                <a:schemeClr val="accent6">
                  <a:lumMod val="50000"/>
                </a:schemeClr>
              </a:contourClr>
            </a:sp3d>
          </c:spPr>
          <c:invertIfNegative val="0"/>
          <c:dLbls>
            <c:spPr>
              <a:solidFill>
                <a:schemeClr val="accent6">
                  <a:alpha val="30000"/>
                </a:schemeClr>
              </a:solidFill>
              <a:ln>
                <a:solidFill>
                  <a:schemeClr val="lt1">
                    <a:alpha val="50000"/>
                  </a:schemeClr>
                </a:solidFill>
                <a:round/>
              </a:ln>
              <a:effectLst>
                <a:outerShdw blurRad="63500" dist="889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lt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lt1">
                          <a:lumMod val="50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3"/>
                <c:pt idx="0">
                  <c:v>АО "Океанрыбфлот"</c:v>
                </c:pt>
                <c:pt idx="1">
                  <c:v>РК  им. В.И. Ленина</c:v>
                </c:pt>
                <c:pt idx="2">
                  <c:v>АО "ЯМСы"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472</c:v>
                </c:pt>
                <c:pt idx="1">
                  <c:v>126</c:v>
                </c:pt>
                <c:pt idx="2">
                  <c:v>103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EDA-4C67-AD8E-BA09FE971701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2023 г.</c:v>
                </c:pt>
              </c:strCache>
            </c:strRef>
          </c:tx>
          <c:spPr>
            <a:solidFill>
              <a:schemeClr val="accent5">
                <a:alpha val="88000"/>
              </a:schemeClr>
            </a:solidFill>
            <a:ln>
              <a:solidFill>
                <a:schemeClr val="accent5">
                  <a:lumMod val="50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flat">
              <a:contourClr>
                <a:schemeClr val="accent5">
                  <a:lumMod val="50000"/>
                </a:schemeClr>
              </a:contourClr>
            </a:sp3d>
          </c:spPr>
          <c:invertIfNegative val="0"/>
          <c:dLbls>
            <c:spPr>
              <a:solidFill>
                <a:schemeClr val="accent5">
                  <a:alpha val="30000"/>
                </a:schemeClr>
              </a:solidFill>
              <a:ln>
                <a:solidFill>
                  <a:schemeClr val="lt1">
                    <a:alpha val="50000"/>
                  </a:schemeClr>
                </a:solidFill>
                <a:round/>
              </a:ln>
              <a:effectLst>
                <a:outerShdw blurRad="63500" dist="889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lt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lt1">
                          <a:lumMod val="50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3"/>
                <c:pt idx="0">
                  <c:v>АО "Океанрыбфлот"</c:v>
                </c:pt>
                <c:pt idx="1">
                  <c:v>РК  им. В.И. Ленина</c:v>
                </c:pt>
                <c:pt idx="2">
                  <c:v>АО "ЯМСы"</c:v>
                </c:pt>
              </c:strCache>
            </c:strRef>
          </c:cat>
          <c:val>
            <c:numRef>
              <c:f>Лист1!$C$2:$C$5</c:f>
              <c:numCache>
                <c:formatCode>General</c:formatCode>
                <c:ptCount val="4"/>
                <c:pt idx="0">
                  <c:v>415</c:v>
                </c:pt>
                <c:pt idx="1">
                  <c:v>175</c:v>
                </c:pt>
                <c:pt idx="2">
                  <c:v>114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EDA-4C67-AD8E-BA09FE971701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2024 г.</c:v>
                </c:pt>
              </c:strCache>
            </c:strRef>
          </c:tx>
          <c:spPr>
            <a:solidFill>
              <a:schemeClr val="accent4">
                <a:alpha val="88000"/>
              </a:schemeClr>
            </a:solidFill>
            <a:ln>
              <a:solidFill>
                <a:schemeClr val="accent4">
                  <a:lumMod val="50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flat">
              <a:contourClr>
                <a:schemeClr val="accent4">
                  <a:lumMod val="50000"/>
                </a:schemeClr>
              </a:contourClr>
            </a:sp3d>
          </c:spPr>
          <c:invertIfNegative val="0"/>
          <c:dLbls>
            <c:spPr>
              <a:solidFill>
                <a:schemeClr val="accent4">
                  <a:alpha val="30000"/>
                </a:schemeClr>
              </a:solidFill>
              <a:ln>
                <a:solidFill>
                  <a:schemeClr val="lt1">
                    <a:alpha val="50000"/>
                  </a:schemeClr>
                </a:solidFill>
                <a:round/>
              </a:ln>
              <a:effectLst>
                <a:outerShdw blurRad="63500" dist="889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lt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lt1">
                          <a:lumMod val="50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3"/>
                <c:pt idx="0">
                  <c:v>АО "Океанрыбфлот"</c:v>
                </c:pt>
                <c:pt idx="1">
                  <c:v>РК  им. В.И. Ленина</c:v>
                </c:pt>
                <c:pt idx="2">
                  <c:v>АО "ЯМСы"</c:v>
                </c:pt>
              </c:strCache>
            </c:strRef>
          </c:cat>
          <c:val>
            <c:numRef>
              <c:f>Лист1!$D$2:$D$5</c:f>
              <c:numCache>
                <c:formatCode>General</c:formatCode>
                <c:ptCount val="4"/>
                <c:pt idx="0">
                  <c:v>410</c:v>
                </c:pt>
                <c:pt idx="1">
                  <c:v>206</c:v>
                </c:pt>
                <c:pt idx="2">
                  <c:v>115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DEDA-4C67-AD8E-BA09FE971701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84"/>
        <c:gapDepth val="53"/>
        <c:shape val="box"/>
        <c:axId val="844999616"/>
        <c:axId val="845001280"/>
        <c:axId val="1010285344"/>
      </c:bar3DChart>
      <c:catAx>
        <c:axId val="84499961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lt1">
                    <a:lumMod val="7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845001280"/>
        <c:crosses val="autoZero"/>
        <c:auto val="1"/>
        <c:lblAlgn val="ctr"/>
        <c:lblOffset val="100"/>
        <c:noMultiLvlLbl val="0"/>
      </c:catAx>
      <c:valAx>
        <c:axId val="845001280"/>
        <c:scaling>
          <c:orientation val="minMax"/>
        </c:scaling>
        <c:delete val="1"/>
        <c:axPos val="l"/>
        <c:numFmt formatCode="General" sourceLinked="1"/>
        <c:majorTickMark val="out"/>
        <c:minorTickMark val="none"/>
        <c:tickLblPos val="nextTo"/>
        <c:crossAx val="844999616"/>
        <c:crosses val="autoZero"/>
        <c:crossBetween val="between"/>
      </c:valAx>
      <c:serAx>
        <c:axId val="1010285344"/>
        <c:scaling>
          <c:orientation val="minMax"/>
        </c:scaling>
        <c:delete val="0"/>
        <c:axPos val="b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lt1">
                    <a:lumMod val="7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845001280"/>
        <c:crosses val="autoZero"/>
      </c:serAx>
      <c:spPr>
        <a:noFill/>
        <a:ln>
          <a:noFill/>
        </a:ln>
        <a:effectLst/>
      </c:spPr>
    </c:plotArea>
    <c:plotVisOnly val="1"/>
    <c:dispBlanksAs val="gap"/>
    <c:showDLblsOverMax val="0"/>
  </c:chart>
  <c:spPr>
    <a:solidFill>
      <a:schemeClr val="dk1">
        <a:lumMod val="75000"/>
        <a:lumOff val="25000"/>
      </a:schemeClr>
    </a:solidFill>
    <a:ln w="6350" cap="flat" cmpd="sng" algn="ctr">
      <a:solidFill>
        <a:schemeClr val="dk1">
          <a:tint val="7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5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25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Доминирующий вид </a:t>
            </a:r>
            <a:r>
              <a:rPr lang="ru-RU" sz="25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рыбопродукции</a:t>
            </a:r>
            <a:r>
              <a:rPr lang="ru-RU" sz="25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5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5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5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экспортируемый </a:t>
            </a:r>
            <a:r>
              <a:rPr lang="ru-RU" sz="25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2022-2024 гг.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500" b="1" i="0" u="none" strike="noStrike" kern="1200" baseline="0">
              <a:solidFill>
                <a:schemeClr val="tx1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view3D>
      <c:rotX val="0"/>
      <c:rotY val="0"/>
      <c:depthPercent val="60"/>
      <c:rAngAx val="0"/>
      <c:perspective val="100"/>
    </c:view3D>
    <c:floor>
      <c:thickness val="0"/>
      <c:spPr>
        <a:solidFill>
          <a:schemeClr val="lt1">
            <a:lumMod val="95000"/>
          </a:schemeClr>
        </a:solidFill>
        <a:ln>
          <a:noFill/>
        </a:ln>
        <a:effectLst/>
        <a:sp3d/>
      </c:spPr>
    </c:floor>
    <c:sideWall>
      <c:thickness val="0"/>
      <c:spPr>
        <a:solidFill>
          <a:schemeClr val="tx2">
            <a:lumMod val="20000"/>
            <a:lumOff val="80000"/>
          </a:schemeClr>
        </a:solidFill>
        <a:ln>
          <a:noFill/>
        </a:ln>
        <a:effectLst/>
        <a:sp3d/>
      </c:spPr>
    </c:sideWall>
    <c:backWall>
      <c:thickness val="0"/>
      <c:spPr>
        <a:solidFill>
          <a:schemeClr val="tx2">
            <a:lumMod val="20000"/>
            <a:lumOff val="80000"/>
          </a:schemeClr>
        </a:solidFill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2022 г.</c:v>
                </c:pt>
              </c:strCache>
            </c:strRef>
          </c:tx>
          <c:spPr>
            <a:solidFill>
              <a:schemeClr val="accent6">
                <a:alpha val="85000"/>
              </a:schemeClr>
            </a:solidFill>
            <a:ln w="9525" cap="flat" cmpd="sng" algn="ctr">
              <a:solidFill>
                <a:schemeClr val="accent6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6">
                  <a:lumMod val="75000"/>
                </a:schemeClr>
              </a:contourClr>
            </a:sp3d>
          </c:spPr>
          <c:invertIfNegative val="0"/>
          <c:dLbls>
            <c:dLbl>
              <c:idx val="5"/>
              <c:layout>
                <c:manualLayout>
                  <c:x val="-2.7426160337552744E-2"/>
                  <c:y val="-3.968253968253968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0-094E-418C-821C-9F1A5AEC5999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600" b="1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Лист1!$A$2:$A$7</c:f>
              <c:strCache>
                <c:ptCount val="6"/>
                <c:pt idx="0">
                  <c:v>Минтай</c:v>
                </c:pt>
                <c:pt idx="1">
                  <c:v>Треска</c:v>
                </c:pt>
                <c:pt idx="2">
                  <c:v>Икра минтая</c:v>
                </c:pt>
                <c:pt idx="3">
                  <c:v>Лосось</c:v>
                </c:pt>
                <c:pt idx="4">
                  <c:v>Икра лососевых</c:v>
                </c:pt>
                <c:pt idx="5">
                  <c:v>Разное (сардина, кальмар, сельдь, краб и т.д.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349</c:v>
                </c:pt>
                <c:pt idx="1">
                  <c:v>227</c:v>
                </c:pt>
                <c:pt idx="2">
                  <c:v>419</c:v>
                </c:pt>
                <c:pt idx="3">
                  <c:v>150</c:v>
                </c:pt>
                <c:pt idx="4">
                  <c:v>22</c:v>
                </c:pt>
                <c:pt idx="5">
                  <c:v>246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94E-418C-821C-9F1A5AEC5999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2023 г.</c:v>
                </c:pt>
              </c:strCache>
            </c:strRef>
          </c:tx>
          <c:spPr>
            <a:solidFill>
              <a:schemeClr val="accent5">
                <a:alpha val="85000"/>
              </a:schemeClr>
            </a:solidFill>
            <a:ln w="9525" cap="flat" cmpd="sng" algn="ctr">
              <a:solidFill>
                <a:schemeClr val="accent5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5">
                  <a:lumMod val="75000"/>
                </a:schemeClr>
              </a:contourClr>
            </a:sp3d>
          </c:spPr>
          <c:invertIfNegative val="0"/>
          <c:dLbls>
            <c:dLbl>
              <c:idx val="5"/>
              <c:layout>
                <c:manualLayout>
                  <c:x val="-1.2077294685990338E-2"/>
                  <c:y val="-4.2450060495019542E-1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4-094E-418C-821C-9F1A5AEC5999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600" b="1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Лист1!$A$2:$A$7</c:f>
              <c:strCache>
                <c:ptCount val="6"/>
                <c:pt idx="0">
                  <c:v>Минтай</c:v>
                </c:pt>
                <c:pt idx="1">
                  <c:v>Треска</c:v>
                </c:pt>
                <c:pt idx="2">
                  <c:v>Икра минтая</c:v>
                </c:pt>
                <c:pt idx="3">
                  <c:v>Лосось</c:v>
                </c:pt>
                <c:pt idx="4">
                  <c:v>Икра лососевых</c:v>
                </c:pt>
                <c:pt idx="5">
                  <c:v>Разное (сардина, кальмар, сельдь, краб и т.д.</c:v>
                </c:pt>
              </c:strCache>
            </c:strRef>
          </c:cat>
          <c:val>
            <c:numRef>
              <c:f>Лист1!$C$2:$C$7</c:f>
              <c:numCache>
                <c:formatCode>General</c:formatCode>
                <c:ptCount val="6"/>
                <c:pt idx="0">
                  <c:v>343</c:v>
                </c:pt>
                <c:pt idx="1">
                  <c:v>211</c:v>
                </c:pt>
                <c:pt idx="2">
                  <c:v>174</c:v>
                </c:pt>
                <c:pt idx="3">
                  <c:v>186</c:v>
                </c:pt>
                <c:pt idx="4">
                  <c:v>46</c:v>
                </c:pt>
                <c:pt idx="5">
                  <c:v>455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94E-418C-821C-9F1A5AEC5999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2024 г.</c:v>
                </c:pt>
              </c:strCache>
            </c:strRef>
          </c:tx>
          <c:spPr>
            <a:solidFill>
              <a:schemeClr val="accent4">
                <a:alpha val="85000"/>
              </a:schemeClr>
            </a:solidFill>
            <a:ln w="9525" cap="flat" cmpd="sng" algn="ctr">
              <a:solidFill>
                <a:schemeClr val="accent4">
                  <a:lumMod val="75000"/>
                </a:schemeClr>
              </a:solidFill>
              <a:round/>
            </a:ln>
            <a:effectLst/>
            <a:sp3d contourW="9525">
              <a:contourClr>
                <a:schemeClr val="accent4">
                  <a:lumMod val="75000"/>
                </a:schemeClr>
              </a:contourClr>
            </a:sp3d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600" b="1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Лист1!$A$2:$A$7</c:f>
              <c:strCache>
                <c:ptCount val="6"/>
                <c:pt idx="0">
                  <c:v>Минтай</c:v>
                </c:pt>
                <c:pt idx="1">
                  <c:v>Треска</c:v>
                </c:pt>
                <c:pt idx="2">
                  <c:v>Икра минтая</c:v>
                </c:pt>
                <c:pt idx="3">
                  <c:v>Лосось</c:v>
                </c:pt>
                <c:pt idx="4">
                  <c:v>Икра лососевых</c:v>
                </c:pt>
                <c:pt idx="5">
                  <c:v>Разное (сардина, кальмар, сельдь, краб и т.д.</c:v>
                </c:pt>
              </c:strCache>
            </c:strRef>
          </c:cat>
          <c:val>
            <c:numRef>
              <c:f>Лист1!$D$2:$D$7</c:f>
              <c:numCache>
                <c:formatCode>General</c:formatCode>
                <c:ptCount val="6"/>
                <c:pt idx="0">
                  <c:v>383</c:v>
                </c:pt>
                <c:pt idx="1">
                  <c:v>274</c:v>
                </c:pt>
                <c:pt idx="2">
                  <c:v>166</c:v>
                </c:pt>
                <c:pt idx="3">
                  <c:v>146</c:v>
                </c:pt>
                <c:pt idx="4">
                  <c:v>5</c:v>
                </c:pt>
                <c:pt idx="5">
                  <c:v>508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094E-418C-821C-9F1A5AEC5999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65"/>
        <c:shape val="box"/>
        <c:axId val="1905853791"/>
        <c:axId val="1905855871"/>
        <c:axId val="0"/>
      </c:bar3DChart>
      <c:catAx>
        <c:axId val="190585379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dk1">
                <a:lumMod val="75000"/>
                <a:lumOff val="2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cap="all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905855871"/>
        <c:crosses val="autoZero"/>
        <c:auto val="1"/>
        <c:lblAlgn val="ctr"/>
        <c:lblOffset val="100"/>
        <c:noMultiLvlLbl val="0"/>
      </c:catAx>
      <c:valAx>
        <c:axId val="1905855871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905853791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1" i="0" u="none" strike="noStrike" kern="1200" baseline="0">
              <a:solidFill>
                <a:schemeClr val="tx1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accent5">
        <a:lumMod val="40000"/>
        <a:lumOff val="60000"/>
      </a:schemeClr>
    </a:soli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cap="all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r>
              <a:rPr lang="ru-RU" b="1">
                <a:solidFill>
                  <a:schemeClr val="tx1"/>
                </a:solidFill>
              </a:rPr>
              <a:t>Пул стран-контрагентов по наибольшему </a:t>
            </a:r>
            <a:br>
              <a:rPr lang="ru-RU" b="1">
                <a:solidFill>
                  <a:schemeClr val="tx1"/>
                </a:solidFill>
              </a:rPr>
            </a:br>
            <a:r>
              <a:rPr lang="ru-RU" b="1">
                <a:solidFill>
                  <a:schemeClr val="tx1"/>
                </a:solidFill>
              </a:rPr>
              <a:t>количеству выданных СПТ в 2022-2024 гг.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cap="all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solidFill>
          <a:schemeClr val="bg2">
            <a:lumMod val="75000"/>
            <a:alpha val="27000"/>
          </a:schemeClr>
        </a:solidFill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ndar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2022 год</c:v>
                </c:pt>
              </c:strCache>
            </c:strRef>
          </c:tx>
          <c:spPr>
            <a:solidFill>
              <a:srgbClr val="00B050"/>
            </a:solidFill>
            <a:ln>
              <a:solidFill>
                <a:schemeClr val="accent1">
                  <a:lumMod val="50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flat">
              <a:contourClr>
                <a:schemeClr val="accent1">
                  <a:lumMod val="50000"/>
                </a:schemeClr>
              </a:contourClr>
            </a:sp3d>
          </c:spPr>
          <c:invertIfNegative val="0"/>
          <c:dLbls>
            <c:dLbl>
              <c:idx val="0"/>
              <c:layout>
                <c:manualLayout>
                  <c:x val="6.0386473429951473E-3"/>
                  <c:y val="1.607809214356415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0-9267-44BA-96E9-6F8F8568DB01}"/>
                </c:ext>
              </c:extLst>
            </c:dLbl>
            <c:spPr>
              <a:solidFill>
                <a:schemeClr val="accent1">
                  <a:alpha val="30000"/>
                </a:schemeClr>
              </a:solidFill>
              <a:ln>
                <a:solidFill>
                  <a:schemeClr val="lt1">
                    <a:alpha val="50000"/>
                  </a:schemeClr>
                </a:solidFill>
                <a:round/>
              </a:ln>
              <a:effectLst>
                <a:outerShdw blurRad="63500" dist="889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600" b="1" i="0" u="none" strike="noStrike" kern="1200" baseline="0">
                    <a:solidFill>
                      <a:schemeClr val="bg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lt1">
                          <a:lumMod val="50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3"/>
                <c:pt idx="0">
                  <c:v>Корея</c:v>
                </c:pt>
                <c:pt idx="1">
                  <c:v>Китай</c:v>
                </c:pt>
                <c:pt idx="2">
                  <c:v>Япония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616</c:v>
                </c:pt>
                <c:pt idx="1">
                  <c:v>389</c:v>
                </c:pt>
                <c:pt idx="2">
                  <c:v>126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B93-4D0E-B0AD-33E22D2605BE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2023 год</c:v>
                </c:pt>
              </c:strCache>
            </c:strRef>
          </c:tx>
          <c:spPr>
            <a:solidFill>
              <a:srgbClr val="FF0000"/>
            </a:solidFill>
            <a:ln>
              <a:solidFill>
                <a:schemeClr val="accent2">
                  <a:lumMod val="50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flat">
              <a:contourClr>
                <a:schemeClr val="accent2">
                  <a:lumMod val="50000"/>
                </a:schemeClr>
              </a:contourClr>
            </a:sp3d>
          </c:spPr>
          <c:invertIfNegative val="0"/>
          <c:dLbls>
            <c:dLbl>
              <c:idx val="0"/>
              <c:layout>
                <c:manualLayout>
                  <c:x val="1.3285024154589372E-2"/>
                  <c:y val="0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4-6B93-4D0E-B0AD-33E22D2605BE}"/>
                </c:ext>
              </c:extLst>
            </c:dLbl>
            <c:spPr>
              <a:solidFill>
                <a:schemeClr val="accent2">
                  <a:alpha val="30000"/>
                </a:schemeClr>
              </a:solidFill>
              <a:ln>
                <a:solidFill>
                  <a:schemeClr val="lt1">
                    <a:alpha val="50000"/>
                  </a:schemeClr>
                </a:solidFill>
                <a:round/>
              </a:ln>
              <a:effectLst>
                <a:outerShdw blurRad="63500" dist="889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600" b="1" i="0" u="none" strike="noStrike" kern="1200" baseline="0">
                    <a:solidFill>
                      <a:schemeClr val="bg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lt1">
                          <a:lumMod val="50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3"/>
                <c:pt idx="0">
                  <c:v>Корея</c:v>
                </c:pt>
                <c:pt idx="1">
                  <c:v>Китай</c:v>
                </c:pt>
                <c:pt idx="2">
                  <c:v>Япония</c:v>
                </c:pt>
              </c:strCache>
            </c:strRef>
          </c:cat>
          <c:val>
            <c:numRef>
              <c:f>Лист1!$C$2:$C$5</c:f>
              <c:numCache>
                <c:formatCode>General</c:formatCode>
                <c:ptCount val="4"/>
                <c:pt idx="0">
                  <c:v>528</c:v>
                </c:pt>
                <c:pt idx="1">
                  <c:v>604</c:v>
                </c:pt>
                <c:pt idx="2">
                  <c:v>94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6B93-4D0E-B0AD-33E22D2605BE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2024 год</c:v>
                </c:pt>
              </c:strCache>
            </c:strRef>
          </c:tx>
          <c:spPr>
            <a:solidFill>
              <a:schemeClr val="accent5">
                <a:lumMod val="75000"/>
              </a:schemeClr>
            </a:solidFill>
            <a:ln>
              <a:solidFill>
                <a:schemeClr val="accent3">
                  <a:lumMod val="50000"/>
                </a:schemeClr>
              </a:solidFill>
            </a:ln>
            <a:effectLst/>
            <a:scene3d>
              <a:camera prst="orthographicFront"/>
              <a:lightRig rig="threePt" dir="t"/>
            </a:scene3d>
            <a:sp3d prstMaterial="flat">
              <a:contourClr>
                <a:schemeClr val="accent3">
                  <a:lumMod val="50000"/>
                </a:schemeClr>
              </a:contourClr>
            </a:sp3d>
          </c:spPr>
          <c:invertIfNegative val="0"/>
          <c:dLbls>
            <c:dLbl>
              <c:idx val="0"/>
              <c:layout>
                <c:manualLayout>
                  <c:x val="1.932367149758454E-2"/>
                  <c:y val="9.1874812248938058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3-6B93-4D0E-B0AD-33E22D2605BE}"/>
                </c:ext>
              </c:extLst>
            </c:dLbl>
            <c:spPr>
              <a:solidFill>
                <a:schemeClr val="accent3">
                  <a:alpha val="30000"/>
                </a:schemeClr>
              </a:solidFill>
              <a:ln>
                <a:solidFill>
                  <a:schemeClr val="lt1">
                    <a:alpha val="50000"/>
                  </a:schemeClr>
                </a:solidFill>
                <a:round/>
              </a:ln>
              <a:effectLst>
                <a:outerShdw blurRad="63500" dist="889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600" b="1" i="0" u="none" strike="noStrike" kern="1200" baseline="0">
                    <a:solidFill>
                      <a:schemeClr val="bg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lt1">
                          <a:lumMod val="50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Лист1!$A$2:$A$5</c:f>
              <c:strCache>
                <c:ptCount val="3"/>
                <c:pt idx="0">
                  <c:v>Корея</c:v>
                </c:pt>
                <c:pt idx="1">
                  <c:v>Китай</c:v>
                </c:pt>
                <c:pt idx="2">
                  <c:v>Япония</c:v>
                </c:pt>
              </c:strCache>
            </c:strRef>
          </c:cat>
          <c:val>
            <c:numRef>
              <c:f>Лист1!$D$2:$D$5</c:f>
              <c:numCache>
                <c:formatCode>General</c:formatCode>
                <c:ptCount val="4"/>
                <c:pt idx="0">
                  <c:v>406</c:v>
                </c:pt>
                <c:pt idx="1">
                  <c:v>615</c:v>
                </c:pt>
                <c:pt idx="2">
                  <c:v>65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6B93-4D0E-B0AD-33E22D2605BE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84"/>
        <c:gapDepth val="53"/>
        <c:shape val="box"/>
        <c:axId val="48890272"/>
        <c:axId val="48891936"/>
        <c:axId val="1975959328"/>
      </c:bar3DChart>
      <c:catAx>
        <c:axId val="488902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48891936"/>
        <c:crosses val="autoZero"/>
        <c:auto val="1"/>
        <c:lblAlgn val="ctr"/>
        <c:lblOffset val="100"/>
        <c:noMultiLvlLbl val="0"/>
      </c:catAx>
      <c:valAx>
        <c:axId val="48891936"/>
        <c:scaling>
          <c:orientation val="minMax"/>
        </c:scaling>
        <c:delete val="1"/>
        <c:axPos val="l"/>
        <c:numFmt formatCode="General" sourceLinked="1"/>
        <c:majorTickMark val="out"/>
        <c:minorTickMark val="none"/>
        <c:tickLblPos val="nextTo"/>
        <c:crossAx val="48890272"/>
        <c:crosses val="autoZero"/>
        <c:crossBetween val="between"/>
      </c:valAx>
      <c:serAx>
        <c:axId val="1975959328"/>
        <c:scaling>
          <c:orientation val="minMax"/>
        </c:scaling>
        <c:delete val="0"/>
        <c:axPos val="b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48891936"/>
        <c:crosses val="autoZero"/>
      </c:serAx>
      <c:spPr>
        <a:noFill/>
        <a:ln>
          <a:noFill/>
        </a:ln>
        <a:effectLst/>
      </c:spPr>
    </c:plotArea>
    <c:legend>
      <c:legendPos val="t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1" i="0" u="none" strike="noStrike" kern="1200" baseline="0">
              <a:solidFill>
                <a:schemeClr val="tx1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chemeClr val="bg2">
        <a:lumMod val="75000"/>
      </a:schemeClr>
    </a:solidFill>
    <a:ln w="6350" cap="flat" cmpd="sng" algn="ctr">
      <a:solidFill>
        <a:schemeClr val="dk1">
          <a:tint val="7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1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900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800" kern="1200" cap="all" spc="12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lt1"/>
    </cs:fontRef>
    <cs:defRPr sz="800" b="1" i="0" u="none" strike="noStrike" kern="1200" baseline="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>
        <a:solidFill>
          <a:schemeClr val="phClr"/>
        </a:solidFill>
        <a:round/>
      </a:ln>
    </cs:spPr>
  </cs:dataPointMarker>
  <cs:dataPointMarkerLayout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15000"/>
            <a:lumOff val="8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600" b="1" kern="1200" cap="all" spc="12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8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34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600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lt1"/>
    </cs:fontRef>
  </cs:wall>
</cs:chartStyle>
</file>

<file path=ppt/charts/style3.xml><?xml version="1.0" encoding="utf-8"?>
<cs:chartStyle xmlns:cs="http://schemas.microsoft.com/office/drawing/2012/chartStyle" xmlns:a="http://schemas.openxmlformats.org/drawingml/2006/main" id="291">
  <cs:axisTitle>
    <cs:lnRef idx="0"/>
    <cs:fillRef idx="0"/>
    <cs:effectRef idx="0"/>
    <cs:fontRef idx="minor">
      <a:schemeClr val="lt1">
        <a:lumMod val="75000"/>
      </a:schemeClr>
    </cs:fontRef>
    <cs:defRPr sz="1197" kern="1200"/>
  </cs:axisTitle>
  <cs:categoryAxis>
    <cs:lnRef idx="0"/>
    <cs:fillRef idx="0"/>
    <cs:effectRef idx="0"/>
    <cs:fontRef idx="minor">
      <a:schemeClr val="lt1">
        <a:lumMod val="75000"/>
      </a:schemeClr>
    </cs:fontRef>
    <cs:defRPr sz="1197" kern="1200"/>
  </cs:categoryAxis>
  <cs:chartArea>
    <cs:lnRef idx="0"/>
    <cs:fillRef idx="0"/>
    <cs:effectRef idx="0"/>
    <cs:fontRef idx="minor">
      <a:schemeClr val="lt1"/>
    </cs:fontRef>
    <cs:spPr>
      <a:solidFill>
        <a:schemeClr val="dk1">
          <a:lumMod val="75000"/>
          <a:lumOff val="25000"/>
        </a:schemeClr>
      </a:solidFill>
      <a:ln w="6350" cap="flat" cmpd="sng" algn="ctr">
        <a:solidFill>
          <a:schemeClr val="dk1">
            <a:tint val="75000"/>
          </a:schemeClr>
        </a:solidFill>
        <a:round/>
      </a:ln>
    </cs:spPr>
    <cs:defRPr sz="1330" kern="1200"/>
  </cs:chartArea>
  <cs:dataLabel>
    <cs:lnRef idx="0"/>
    <cs:fillRef idx="0">
      <cs:styleClr val="auto"/>
    </cs:fillRef>
    <cs:effectRef idx="0"/>
    <cs:fontRef idx="minor">
      <a:schemeClr val="lt1"/>
    </cs:fontRef>
    <cs:spPr>
      <a:solidFill>
        <a:schemeClr val="phClr">
          <a:alpha val="30000"/>
        </a:schemeClr>
      </a:solidFill>
      <a:ln>
        <a:solidFill>
          <a:schemeClr val="lt1">
            <a:alpha val="50000"/>
          </a:schemeClr>
        </a:solidFill>
        <a:round/>
      </a:ln>
      <a:effectLst>
        <a:outerShdw blurRad="63500" dist="88900" dir="2700000" algn="tl" rotWithShape="0">
          <a:prstClr val="black">
            <a:alpha val="40000"/>
          </a:prstClr>
        </a:outerShdw>
      </a:effectLst>
    </cs:spPr>
    <cs:defRPr sz="1197" b="1" i="0" u="none" strike="noStrike" kern="1200" baseline="0"/>
  </cs:dataLabel>
  <cs:dataLabelCallout>
    <cs:lnRef idx="0"/>
    <cs:fillRef idx="0">
      <cs:styleClr val="auto"/>
    </cs:fillRef>
    <cs:effectRef idx="0"/>
    <cs:fontRef idx="minor">
      <a:schemeClr val="lt1"/>
    </cs:fontRef>
    <cs:spPr>
      <a:solidFill>
        <a:schemeClr val="phClr">
          <a:alpha val="30000"/>
        </a:schemeClr>
      </a:solidFill>
      <a:ln>
        <a:solidFill>
          <a:schemeClr val="lt1">
            <a:alpha val="50000"/>
          </a:schemeClr>
        </a:solidFill>
        <a:round/>
      </a:ln>
      <a:effectLst>
        <a:outerShdw blurRad="63500" dist="88900" dir="2700000" algn="tl" rotWithShape="0">
          <a:prstClr val="black">
            <a:alpha val="40000"/>
          </a:prstClr>
        </a:outerShdw>
      </a:effectLst>
    </cs:spPr>
    <cs:defRPr sz="1197" b="1" i="0" u="none" strike="noStrike" kern="1200" baseline="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>
          <a:alpha val="88000"/>
        </a:schemeClr>
      </a:solidFill>
      <a:ln>
        <a:solidFill>
          <a:schemeClr val="phClr">
            <a:lumMod val="50000"/>
          </a:schemeClr>
        </a:solidFill>
      </a:ln>
    </cs:spPr>
  </cs:dataPoint>
  <cs:dataPoint3D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>
          <a:alpha val="88000"/>
        </a:schemeClr>
      </a:solidFill>
      <a:ln>
        <a:solidFill>
          <a:schemeClr val="phClr">
            <a:lumMod val="50000"/>
          </a:schemeClr>
        </a:solidFill>
      </a:ln>
      <a:scene3d>
        <a:camera prst="orthographicFront"/>
        <a:lightRig rig="threePt" dir="t"/>
      </a:scene3d>
      <a:sp3d prstMaterial="flat"/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dk1">
            <a:lumMod val="75000"/>
            <a:lumOff val="25000"/>
          </a:schemeClr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75000"/>
      </a:schemeClr>
    </cs:fontRef>
    <cs:spPr>
      <a:ln w="9525">
        <a:solidFill>
          <a:schemeClr val="dk1">
            <a:lumMod val="50000"/>
            <a:lumOff val="50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lt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75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solidFill>
        <a:schemeClr val="bg2">
          <a:lumMod val="75000"/>
          <a:alpha val="27000"/>
        </a:schemeClr>
      </a:solidFill>
      <a:sp3d/>
    </cs:spPr>
  </cs:floor>
  <cs:gridlineMajor>
    <cs:lnRef idx="0"/>
    <cs:fillRef idx="0"/>
    <cs:effectRef idx="0"/>
    <cs:fontRef idx="minor">
      <a:schemeClr val="tx1"/>
    </cs:fontRef>
    <cs:spPr>
      <a:ln w="9525">
        <a:solidFill>
          <a:schemeClr val="lt1">
            <a:lumMod val="50000"/>
          </a:schemeClr>
        </a:solidFill>
      </a:ln>
    </cs:spPr>
  </cs:gridlineMajor>
  <cs:gridlineMinor>
    <cs:lnRef idx="0"/>
    <cs:fillRef idx="0"/>
    <cs:effectRef idx="0"/>
    <cs:fontRef idx="minor">
      <a:schemeClr val="tx1"/>
    </cs:fontRef>
    <cs:spPr>
      <a:ln w="9525">
        <a:solidFill>
          <a:schemeClr val="lt1">
            <a:lumMod val="40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leaderLine>
  <cs:legend>
    <cs:lnRef idx="0"/>
    <cs:fillRef idx="0"/>
    <cs:effectRef idx="0"/>
    <cs:fontRef idx="minor">
      <a:schemeClr val="lt1">
        <a:lumMod val="7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7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seriesLine>
  <cs:title>
    <cs:lnRef idx="0"/>
    <cs:fillRef idx="0"/>
    <cs:effectRef idx="0"/>
    <cs:fontRef idx="minor">
      <a:schemeClr val="lt1"/>
    </cs:fontRef>
    <cs:defRPr sz="2200" b="0" kern="1200" cap="all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>
            <a:alpha val="50000"/>
          </a:schemeClr>
        </a:solidFill>
      </a:ln>
    </cs:spPr>
  </cs:trendline>
  <cs:trendlineLabel>
    <cs:lnRef idx="0"/>
    <cs:fillRef idx="0"/>
    <cs:effectRef idx="0"/>
    <cs:fontRef idx="minor">
      <a:schemeClr val="lt1">
        <a:lumMod val="7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>
          <a:lumMod val="85000"/>
        </a:schemeClr>
      </a:solidFill>
      <a:ln w="9525">
        <a:solidFill>
          <a:schemeClr val="dk1">
            <a:lumMod val="50000"/>
          </a:schemeClr>
        </a:solidFill>
        <a:round/>
      </a:ln>
    </cs:spPr>
  </cs:upBar>
  <cs:valueAxis>
    <cs:lnRef idx="0"/>
    <cs:fillRef idx="0"/>
    <cs:effectRef idx="0"/>
    <cs:fontRef idx="minor">
      <a:schemeClr val="lt1">
        <a:lumMod val="7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sp3d/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88">
  <cs:axisTitle>
    <cs:lnRef idx="0"/>
    <cs:fillRef idx="0"/>
    <cs:effectRef idx="0"/>
    <cs:fontRef idx="minor">
      <a:schemeClr val="dk1">
        <a:lumMod val="75000"/>
        <a:lumOff val="25000"/>
      </a:schemeClr>
    </cs:fontRef>
    <cs:defRPr sz="900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900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lt1"/>
    </cs:fontRef>
    <cs:spPr>
      <a:solidFill>
        <a:schemeClr val="dk1">
          <a:lumMod val="65000"/>
          <a:lumOff val="35000"/>
          <a:alpha val="75000"/>
        </a:schemeClr>
      </a:solidFill>
    </cs:spPr>
    <cs:defRPr sz="900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phClr">
            <a:lumMod val="75000"/>
          </a:schemeClr>
        </a:solidFill>
        <a:round/>
      </a:ln>
    </cs:spPr>
  </cs:dataPoint>
  <cs:dataPoint3D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phClr">
            <a:lumMod val="75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solidFill>
        <a:schemeClr val="lt1">
          <a:lumMod val="95000"/>
        </a:schemeClr>
      </a:solidFill>
      <a:sp3d/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900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/>
    <cs:defRPr sz="900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18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900" kern="1200"/>
  </cs:valueAxis>
  <cs:wall>
    <cs:lnRef idx="0"/>
    <cs:fillRef idx="0"/>
    <cs:effectRef idx="0"/>
    <cs:fontRef idx="minor">
      <a:schemeClr val="dk1"/>
    </cs:fontRef>
  </cs:wall>
</cs:chartStyle>
</file>

<file path=ppt/charts/style5.xml><?xml version="1.0" encoding="utf-8"?>
<cs:chartStyle xmlns:cs="http://schemas.microsoft.com/office/drawing/2012/chartStyle" xmlns:a="http://schemas.openxmlformats.org/drawingml/2006/main" id="291">
  <cs:axisTitle>
    <cs:lnRef idx="0"/>
    <cs:fillRef idx="0"/>
    <cs:effectRef idx="0"/>
    <cs:fontRef idx="minor">
      <a:schemeClr val="lt1">
        <a:lumMod val="75000"/>
      </a:schemeClr>
    </cs:fontRef>
    <cs:defRPr sz="1197" kern="1200"/>
  </cs:axisTitle>
  <cs:categoryAxis>
    <cs:lnRef idx="0"/>
    <cs:fillRef idx="0"/>
    <cs:effectRef idx="0"/>
    <cs:fontRef idx="minor">
      <a:schemeClr val="lt1">
        <a:lumMod val="75000"/>
      </a:schemeClr>
    </cs:fontRef>
    <cs:defRPr sz="1197" kern="1200"/>
  </cs:categoryAxis>
  <cs:chartArea>
    <cs:lnRef idx="0"/>
    <cs:fillRef idx="0"/>
    <cs:effectRef idx="0"/>
    <cs:fontRef idx="minor">
      <a:schemeClr val="lt1"/>
    </cs:fontRef>
    <cs:spPr>
      <a:solidFill>
        <a:schemeClr val="dk1">
          <a:lumMod val="75000"/>
          <a:lumOff val="25000"/>
        </a:schemeClr>
      </a:solidFill>
      <a:ln w="6350" cap="flat" cmpd="sng" algn="ctr">
        <a:solidFill>
          <a:schemeClr val="dk1">
            <a:tint val="75000"/>
          </a:schemeClr>
        </a:solidFill>
        <a:round/>
      </a:ln>
    </cs:spPr>
    <cs:defRPr sz="1330" kern="1200"/>
  </cs:chartArea>
  <cs:dataLabel>
    <cs:lnRef idx="0"/>
    <cs:fillRef idx="0">
      <cs:styleClr val="auto"/>
    </cs:fillRef>
    <cs:effectRef idx="0"/>
    <cs:fontRef idx="minor">
      <a:schemeClr val="lt1"/>
    </cs:fontRef>
    <cs:spPr>
      <a:solidFill>
        <a:schemeClr val="phClr">
          <a:alpha val="30000"/>
        </a:schemeClr>
      </a:solidFill>
      <a:ln>
        <a:solidFill>
          <a:schemeClr val="lt1">
            <a:alpha val="50000"/>
          </a:schemeClr>
        </a:solidFill>
        <a:round/>
      </a:ln>
      <a:effectLst>
        <a:outerShdw blurRad="63500" dist="88900" dir="2700000" algn="tl" rotWithShape="0">
          <a:prstClr val="black">
            <a:alpha val="40000"/>
          </a:prstClr>
        </a:outerShdw>
      </a:effectLst>
    </cs:spPr>
    <cs:defRPr sz="1197" b="1" i="0" u="none" strike="noStrike" kern="1200" baseline="0"/>
  </cs:dataLabel>
  <cs:dataLabelCallout>
    <cs:lnRef idx="0"/>
    <cs:fillRef idx="0">
      <cs:styleClr val="auto"/>
    </cs:fillRef>
    <cs:effectRef idx="0"/>
    <cs:fontRef idx="minor">
      <a:schemeClr val="lt1"/>
    </cs:fontRef>
    <cs:spPr>
      <a:solidFill>
        <a:schemeClr val="phClr">
          <a:alpha val="30000"/>
        </a:schemeClr>
      </a:solidFill>
      <a:ln>
        <a:solidFill>
          <a:schemeClr val="lt1">
            <a:alpha val="50000"/>
          </a:schemeClr>
        </a:solidFill>
        <a:round/>
      </a:ln>
      <a:effectLst>
        <a:outerShdw blurRad="63500" dist="88900" dir="2700000" algn="tl" rotWithShape="0">
          <a:prstClr val="black">
            <a:alpha val="40000"/>
          </a:prstClr>
        </a:outerShdw>
      </a:effectLst>
    </cs:spPr>
    <cs:defRPr sz="1197" b="1" i="0" u="none" strike="noStrike" kern="1200" baseline="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>
          <a:alpha val="88000"/>
        </a:schemeClr>
      </a:solidFill>
      <a:ln>
        <a:solidFill>
          <a:schemeClr val="phClr">
            <a:lumMod val="50000"/>
          </a:schemeClr>
        </a:solidFill>
      </a:ln>
    </cs:spPr>
  </cs:dataPoint>
  <cs:dataPoint3D>
    <cs:lnRef idx="0">
      <cs:styleClr val="auto"/>
    </cs:lnRef>
    <cs:fillRef idx="0">
      <cs:styleClr val="auto"/>
    </cs:fillRef>
    <cs:effectRef idx="0"/>
    <cs:fontRef idx="minor">
      <a:schemeClr val="tx1"/>
    </cs:fontRef>
    <cs:spPr>
      <a:solidFill>
        <a:schemeClr val="phClr">
          <a:alpha val="88000"/>
        </a:schemeClr>
      </a:solidFill>
      <a:ln>
        <a:solidFill>
          <a:schemeClr val="phClr">
            <a:lumMod val="50000"/>
          </a:schemeClr>
        </a:solidFill>
      </a:ln>
      <a:scene3d>
        <a:camera prst="orthographicFront"/>
        <a:lightRig rig="threePt" dir="t"/>
      </a:scene3d>
      <a:sp3d prstMaterial="flat"/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dk1">
            <a:lumMod val="75000"/>
            <a:lumOff val="25000"/>
          </a:schemeClr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75000"/>
      </a:schemeClr>
    </cs:fontRef>
    <cs:spPr>
      <a:ln w="9525">
        <a:solidFill>
          <a:schemeClr val="dk1">
            <a:lumMod val="50000"/>
            <a:lumOff val="50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lt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75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solidFill>
        <a:schemeClr val="bg2">
          <a:lumMod val="75000"/>
          <a:alpha val="27000"/>
        </a:schemeClr>
      </a:solidFill>
      <a:sp3d/>
    </cs:spPr>
  </cs:floor>
  <cs:gridlineMajor>
    <cs:lnRef idx="0"/>
    <cs:fillRef idx="0"/>
    <cs:effectRef idx="0"/>
    <cs:fontRef idx="minor">
      <a:schemeClr val="tx1"/>
    </cs:fontRef>
    <cs:spPr>
      <a:ln w="9525">
        <a:solidFill>
          <a:schemeClr val="lt1">
            <a:lumMod val="50000"/>
          </a:schemeClr>
        </a:solidFill>
      </a:ln>
    </cs:spPr>
  </cs:gridlineMajor>
  <cs:gridlineMinor>
    <cs:lnRef idx="0"/>
    <cs:fillRef idx="0"/>
    <cs:effectRef idx="0"/>
    <cs:fontRef idx="minor">
      <a:schemeClr val="tx1"/>
    </cs:fontRef>
    <cs:spPr>
      <a:ln w="9525">
        <a:solidFill>
          <a:schemeClr val="lt1">
            <a:lumMod val="40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leaderLine>
  <cs:legend>
    <cs:lnRef idx="0"/>
    <cs:fillRef idx="0"/>
    <cs:effectRef idx="0"/>
    <cs:fontRef idx="minor">
      <a:schemeClr val="lt1">
        <a:lumMod val="7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7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seriesLine>
  <cs:title>
    <cs:lnRef idx="0"/>
    <cs:fillRef idx="0"/>
    <cs:effectRef idx="0"/>
    <cs:fontRef idx="minor">
      <a:schemeClr val="lt1"/>
    </cs:fontRef>
    <cs:defRPr sz="2200" b="0" kern="1200" cap="all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>
            <a:alpha val="50000"/>
          </a:schemeClr>
        </a:solidFill>
      </a:ln>
    </cs:spPr>
  </cs:trendline>
  <cs:trendlineLabel>
    <cs:lnRef idx="0"/>
    <cs:fillRef idx="0"/>
    <cs:effectRef idx="0"/>
    <cs:fontRef idx="minor">
      <a:schemeClr val="lt1">
        <a:lumMod val="7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>
          <a:lumMod val="85000"/>
        </a:schemeClr>
      </a:solidFill>
      <a:ln w="9525">
        <a:solidFill>
          <a:schemeClr val="dk1">
            <a:lumMod val="50000"/>
          </a:schemeClr>
        </a:solidFill>
        <a:round/>
      </a:ln>
    </cs:spPr>
  </cs:upBar>
  <cs:valueAxis>
    <cs:lnRef idx="0"/>
    <cs:fillRef idx="0"/>
    <cs:effectRef idx="0"/>
    <cs:fontRef idx="minor">
      <a:schemeClr val="lt1">
        <a:lumMod val="7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sp3d/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85720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030519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61090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544536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714232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083947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978224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659752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738355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818530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985280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A7DB64-2ACA-4601-9262-DC242C26D623}" type="datetimeFigureOut">
              <a:rPr lang="ru-RU" smtClean="0"/>
              <a:t>12.03.2025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B7A138-EADC-4664-BC33-C5A30CBF43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24635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48069" y="390617"/>
            <a:ext cx="10019931" cy="337352"/>
          </a:xfrm>
        </p:spPr>
        <p:txBody>
          <a:bodyPr>
            <a:normAutofit fontScale="90000"/>
          </a:bodyPr>
          <a:lstStyle/>
          <a:p>
            <a:pPr algn="l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СЛАЙД 1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1171852"/>
            <a:ext cx="9144000" cy="4085948"/>
          </a:xfrm>
        </p:spPr>
        <p:txBody>
          <a:bodyPr/>
          <a:lstStyle/>
          <a:p>
            <a:endParaRPr lang="ru-RU" dirty="0"/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1683457637"/>
              </p:ext>
            </p:extLst>
          </p:nvPr>
        </p:nvGraphicFramePr>
        <p:xfrm>
          <a:off x="648069" y="656948"/>
          <a:ext cx="11105965" cy="58059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15171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50416" y="435005"/>
            <a:ext cx="10803384" cy="230819"/>
          </a:xfrm>
        </p:spPr>
        <p:txBody>
          <a:bodyPr>
            <a:no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СЛАЙД 2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76979489"/>
              </p:ext>
            </p:extLst>
          </p:nvPr>
        </p:nvGraphicFramePr>
        <p:xfrm>
          <a:off x="550416" y="665825"/>
          <a:ext cx="11345662" cy="55111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44849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300700"/>
          </a:xfrm>
        </p:spPr>
        <p:txBody>
          <a:bodyPr>
            <a:normAutofit fontScale="90000"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СЛАЙД 3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24351239"/>
              </p:ext>
            </p:extLst>
          </p:nvPr>
        </p:nvGraphicFramePr>
        <p:xfrm>
          <a:off x="838200" y="665163"/>
          <a:ext cx="10515600" cy="5511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83221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327333"/>
          </a:xfrm>
        </p:spPr>
        <p:txBody>
          <a:bodyPr>
            <a:normAutofit fontScale="90000"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СЛАЙД 4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31192549"/>
              </p:ext>
            </p:extLst>
          </p:nvPr>
        </p:nvGraphicFramePr>
        <p:xfrm>
          <a:off x="838200" y="692150"/>
          <a:ext cx="10515600" cy="54848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4186352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362844"/>
          </a:xfrm>
        </p:spPr>
        <p:txBody>
          <a:bodyPr>
            <a:normAutofit fontScale="90000"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СЛАЙД 5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54144574"/>
              </p:ext>
            </p:extLst>
          </p:nvPr>
        </p:nvGraphicFramePr>
        <p:xfrm>
          <a:off x="838200" y="647700"/>
          <a:ext cx="10515600" cy="55292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42161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43</Words>
  <Application>Microsoft Office PowerPoint</Application>
  <PresentationFormat>Широкоэкранный</PresentationFormat>
  <Paragraphs>16</Paragraphs>
  <Slides>5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Times New Roman</vt:lpstr>
      <vt:lpstr>Тема Office</vt:lpstr>
      <vt:lpstr>СЛАЙД 1</vt:lpstr>
      <vt:lpstr>СЛАЙД 2</vt:lpstr>
      <vt:lpstr>СЛАЙД 3</vt:lpstr>
      <vt:lpstr>СЛАЙД 4</vt:lpstr>
      <vt:lpstr>СЛАЙД 5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Помощник Президента</dc:creator>
  <cp:lastModifiedBy>Помощник Президента</cp:lastModifiedBy>
  <cp:revision>4</cp:revision>
  <dcterms:created xsi:type="dcterms:W3CDTF">2025-03-11T21:00:51Z</dcterms:created>
  <dcterms:modified xsi:type="dcterms:W3CDTF">2025-03-11T22:49:06Z</dcterms:modified>
</cp:coreProperties>
</file>

<file path=docProps/thumbnail.jpeg>
</file>